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4"/>
  </p:notesMasterIdLst>
  <p:sldIdLst>
    <p:sldId id="256" r:id="rId3"/>
    <p:sldId id="288" r:id="rId4"/>
    <p:sldId id="259" r:id="rId5"/>
    <p:sldId id="283" r:id="rId6"/>
    <p:sldId id="285" r:id="rId7"/>
    <p:sldId id="287" r:id="rId8"/>
    <p:sldId id="289" r:id="rId9"/>
    <p:sldId id="290" r:id="rId10"/>
    <p:sldId id="284" r:id="rId11"/>
    <p:sldId id="286" r:id="rId12"/>
    <p:sldId id="28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FFCC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20"/>
    <p:restoredTop sz="95192"/>
  </p:normalViewPr>
  <p:slideViewPr>
    <p:cSldViewPr snapToGrid="0" snapToObjects="1">
      <p:cViewPr varScale="1">
        <p:scale>
          <a:sx n="120" d="100"/>
          <a:sy n="120" d="100"/>
        </p:scale>
        <p:origin x="32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81697D-4EF9-8A48-BEE9-F675CA732490}" type="datetimeFigureOut">
              <a:rPr lang="en-US" smtClean="0"/>
              <a:t>11/27/16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6E975D-3460-DD45-B3F9-68E8CA9DA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56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6E975D-3460-DD45-B3F9-68E8CA9DAF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75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 flipV="1">
            <a:off x="0" y="5778500"/>
            <a:ext cx="9144000" cy="50800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Small Use Shield_GoldOnTrans.eps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01027" y="238127"/>
            <a:ext cx="748239" cy="748239"/>
          </a:xfrm>
          <a:prstGeom prst="rect">
            <a:avLst/>
          </a:prstGeom>
        </p:spPr>
      </p:pic>
      <p:pic>
        <p:nvPicPr>
          <p:cNvPr id="9" name="Picture 8" descr="1-lineWordmark_GoldOnCard_NoBG.eps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997700" y="6462029"/>
            <a:ext cx="1822126" cy="154821"/>
          </a:xfrm>
          <a:prstGeom prst="rect">
            <a:avLst/>
          </a:prstGeom>
        </p:spPr>
      </p:pic>
      <p:pic>
        <p:nvPicPr>
          <p:cNvPr id="10" name="Picture 9" descr="Formal_Viterbi_GoldOnCard_NoBG.eps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2102" y="6138309"/>
            <a:ext cx="1741688" cy="470075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803900"/>
            <a:ext cx="9144000" cy="10527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 flipV="1">
            <a:off x="0" y="5778500"/>
            <a:ext cx="9144000" cy="50800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Small Use Shield_GoldOnTrans.eps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01027" y="238127"/>
            <a:ext cx="748239" cy="748239"/>
          </a:xfrm>
          <a:prstGeom prst="rect">
            <a:avLst/>
          </a:prstGeom>
        </p:spPr>
      </p:pic>
      <p:pic>
        <p:nvPicPr>
          <p:cNvPr id="9" name="Picture 8" descr="1-lineWordmark_GoldOnCard_NoBG.eps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997700" y="6462029"/>
            <a:ext cx="1822126" cy="154821"/>
          </a:xfrm>
          <a:prstGeom prst="rect">
            <a:avLst/>
          </a:prstGeom>
        </p:spPr>
      </p:pic>
      <p:pic>
        <p:nvPicPr>
          <p:cNvPr id="12" name="Picture 11" descr="Formal_Viterbi_GoldOnCard_NoBG.eps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2102" y="6138309"/>
            <a:ext cx="1741688" cy="4700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kylehg/summarizer/tree/master/inpu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ubtitle 2"/>
          <p:cNvSpPr txBox="1">
            <a:spLocks/>
          </p:cNvSpPr>
          <p:nvPr/>
        </p:nvSpPr>
        <p:spPr>
          <a:xfrm>
            <a:off x="1621357" y="2331178"/>
            <a:ext cx="6065448" cy="26305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By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: Team 12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  <a:p>
            <a:pPr algn="ctr">
              <a:spcBef>
                <a:spcPct val="20000"/>
              </a:spcBef>
              <a:defRPr/>
            </a:pPr>
            <a:r>
              <a:rPr lang="en-US" sz="2800" dirty="0" err="1">
                <a:latin typeface="Times" charset="0"/>
                <a:ea typeface="Times" charset="0"/>
                <a:cs typeface="Times" charset="0"/>
              </a:rPr>
              <a:t>Isha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Arora</a:t>
            </a:r>
          </a:p>
          <a:p>
            <a:pPr algn="ctr">
              <a:spcBef>
                <a:spcPct val="20000"/>
              </a:spcBef>
              <a:defRPr/>
            </a:pPr>
            <a:r>
              <a:rPr lang="en-US" sz="2800" dirty="0" err="1">
                <a:latin typeface="Times" charset="0"/>
                <a:ea typeface="Times" charset="0"/>
                <a:cs typeface="Times" charset="0"/>
              </a:rPr>
              <a:t>Akshay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Chopra</a:t>
            </a:r>
          </a:p>
          <a:p>
            <a:pPr algn="ctr">
              <a:spcBef>
                <a:spcPct val="20000"/>
              </a:spcBef>
              <a:defRPr/>
            </a:pPr>
            <a:r>
              <a:rPr lang="en-US" sz="2800" dirty="0" err="1">
                <a:latin typeface="Times" charset="0"/>
                <a:ea typeface="Times" charset="0"/>
                <a:cs typeface="Times" charset="0"/>
              </a:rPr>
              <a:t>Shivalik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 err="1">
                <a:latin typeface="Times" charset="0"/>
                <a:ea typeface="Times" charset="0"/>
                <a:cs typeface="Times" charset="0"/>
              </a:rPr>
              <a:t>Narad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/>
            </a:r>
            <a:br>
              <a:rPr lang="en-US" sz="2800" dirty="0">
                <a:latin typeface="Times" charset="0"/>
                <a:ea typeface="Times" charset="0"/>
                <a:cs typeface="Times" charset="0"/>
              </a:rPr>
            </a:b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Preksha Raj </a:t>
            </a:r>
            <a:r>
              <a:rPr lang="en-US" sz="2800" dirty="0" err="1">
                <a:latin typeface="Times" charset="0"/>
                <a:ea typeface="Times" charset="0"/>
                <a:cs typeface="Times" charset="0"/>
              </a:rPr>
              <a:t>Shimoga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 err="1">
                <a:latin typeface="Times" charset="0"/>
                <a:ea typeface="Times" charset="0"/>
                <a:cs typeface="Times" charset="0"/>
              </a:rPr>
              <a:t>Basavaraja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2800" i="1" u="none" strike="noStrike" kern="1200" cap="none" spc="0" normalizeH="0" baseline="0" noProof="0" dirty="0">
              <a:effectLst/>
              <a:uLnTx/>
              <a:uFillTx/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43725" y="951759"/>
            <a:ext cx="6824240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                                           </a:t>
            </a:r>
            <a:r>
              <a:rPr lang="en-US" sz="4400" b="1" dirty="0">
                <a:latin typeface="Times" charset="0"/>
                <a:cs typeface="Times" charset="0"/>
              </a:rPr>
              <a:t>Text </a:t>
            </a:r>
            <a:r>
              <a:rPr lang="en-US" sz="4400" b="1" dirty="0" smtClean="0">
                <a:latin typeface="Times" charset="0"/>
                <a:cs typeface="Times" charset="0"/>
              </a:rPr>
              <a:t>Summarization</a:t>
            </a:r>
            <a:endParaRPr lang="en-US" sz="4400" b="1" dirty="0">
              <a:latin typeface="Times" charset="0"/>
              <a:ea typeface="Times" charset="0"/>
              <a:cs typeface="Times" charset="0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4911" y="492369"/>
            <a:ext cx="776536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EVALUATE RESULTS-ROGUE</a:t>
            </a:r>
          </a:p>
          <a:p>
            <a:endParaRPr lang="en-US" sz="28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The </a:t>
            </a:r>
            <a:r>
              <a:rPr lang="en-US" sz="2000" dirty="0"/>
              <a:t>sentences retrieved from the SUMY API </a:t>
            </a:r>
            <a:r>
              <a:rPr lang="en-US" sz="2000" dirty="0" smtClean="0"/>
              <a:t>text-rank </a:t>
            </a:r>
            <a:r>
              <a:rPr lang="en-US" sz="2000" dirty="0"/>
              <a:t>is compared with the our </a:t>
            </a:r>
            <a:r>
              <a:rPr lang="en-US" sz="2000" dirty="0" smtClean="0"/>
              <a:t>text-rank </a:t>
            </a:r>
            <a:r>
              <a:rPr lang="en-US" sz="2000" dirty="0"/>
              <a:t>implementation.</a:t>
            </a:r>
          </a:p>
          <a:p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The </a:t>
            </a:r>
            <a:r>
              <a:rPr lang="en-US" sz="2000" dirty="0"/>
              <a:t>sentences retrieved from the SUMY API </a:t>
            </a:r>
            <a:r>
              <a:rPr lang="en-US" sz="2000" dirty="0" err="1" smtClean="0"/>
              <a:t>lex</a:t>
            </a:r>
            <a:r>
              <a:rPr lang="en-US" sz="2000" dirty="0" smtClean="0"/>
              <a:t>-rank </a:t>
            </a:r>
            <a:r>
              <a:rPr lang="en-US" sz="2000" dirty="0"/>
              <a:t>is compared with the our </a:t>
            </a:r>
            <a:r>
              <a:rPr lang="en-US" sz="2000" dirty="0" err="1" smtClean="0"/>
              <a:t>lex</a:t>
            </a:r>
            <a:r>
              <a:rPr lang="en-US" sz="2000" dirty="0" smtClean="0"/>
              <a:t>-rank </a:t>
            </a:r>
            <a:r>
              <a:rPr lang="en-US" sz="2000" dirty="0"/>
              <a:t>implementation.</a:t>
            </a:r>
          </a:p>
          <a:p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Also </a:t>
            </a:r>
            <a:r>
              <a:rPr lang="en-US" sz="2000" dirty="0"/>
              <a:t>the summaries generated by </a:t>
            </a:r>
            <a:r>
              <a:rPr lang="en-US" sz="2000" dirty="0" err="1" smtClean="0"/>
              <a:t>tex-trank</a:t>
            </a:r>
            <a:r>
              <a:rPr lang="en-US" sz="2000" dirty="0" smtClean="0"/>
              <a:t> </a:t>
            </a:r>
            <a:r>
              <a:rPr lang="en-US" sz="2000" dirty="0"/>
              <a:t>and </a:t>
            </a:r>
            <a:r>
              <a:rPr lang="en-US" sz="2000" dirty="0" err="1" smtClean="0"/>
              <a:t>lex</a:t>
            </a:r>
            <a:r>
              <a:rPr lang="en-US" sz="2000" dirty="0" smtClean="0"/>
              <a:t>-rank </a:t>
            </a:r>
            <a:r>
              <a:rPr lang="en-US" sz="2000" dirty="0"/>
              <a:t>are compared to evaluate which algorithm is efficient for text summarization based on rogue metrics.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37911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55" y="1458197"/>
            <a:ext cx="8358188" cy="318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87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2369" y="520505"/>
            <a:ext cx="8046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INTRODUCTION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052" y="1043726"/>
            <a:ext cx="2292626" cy="22926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flipH="1">
            <a:off x="492368" y="1470991"/>
            <a:ext cx="511330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Too long; didn't read </a:t>
            </a:r>
            <a:r>
              <a:rPr lang="en-US" dirty="0" smtClean="0"/>
              <a:t>(</a:t>
            </a:r>
            <a:r>
              <a:rPr lang="en-US" b="1" dirty="0" err="1" smtClean="0"/>
              <a:t>tl;dr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For the long articles and blog posts which you are interested in  but sometimes you just need </a:t>
            </a:r>
            <a:r>
              <a:rPr lang="en-US" smtClean="0"/>
              <a:t>a gist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Here we present two different algorithms to create a summary for the long text that you want to read!</a:t>
            </a:r>
          </a:p>
          <a:p>
            <a:endParaRPr lang="en-US" dirty="0"/>
          </a:p>
          <a:p>
            <a:r>
              <a:rPr lang="en-US" dirty="0" smtClean="0"/>
              <a:t>Summarizers Implemented:</a:t>
            </a:r>
          </a:p>
          <a:p>
            <a:r>
              <a:rPr lang="en-US" dirty="0" smtClean="0"/>
              <a:t>Text-rank</a:t>
            </a:r>
          </a:p>
          <a:p>
            <a:r>
              <a:rPr lang="en-US" dirty="0" smtClean="0"/>
              <a:t>Lex-rank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43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887199" y="4151354"/>
            <a:ext cx="7759700" cy="6424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3200" b="1" dirty="0">
              <a:effectLst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6720" y="164123"/>
            <a:ext cx="837027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</a:t>
            </a:r>
            <a:r>
              <a:rPr lang="en-US" sz="2800" b="1" dirty="0"/>
              <a:t>DATA COLLECTION</a:t>
            </a:r>
          </a:p>
          <a:p>
            <a:endParaRPr lang="en-US" sz="1600" b="1" dirty="0"/>
          </a:p>
          <a:p>
            <a:r>
              <a:rPr lang="en-US" sz="2000" dirty="0"/>
              <a:t>Data is collected by the following sources-</a:t>
            </a:r>
          </a:p>
          <a:p>
            <a:r>
              <a:rPr lang="en-US" dirty="0">
                <a:hlinkClick r:id="rId3"/>
              </a:rPr>
              <a:t>https://github.com/kylehg/summarizer/tree/master/input</a:t>
            </a:r>
            <a:endParaRPr lang="en-US" dirty="0"/>
          </a:p>
          <a:p>
            <a:endParaRPr lang="en-US" sz="2000" dirty="0"/>
          </a:p>
          <a:p>
            <a:r>
              <a:rPr lang="en-US" dirty="0"/>
              <a:t>The corpus is a transcript of news articles collected from APW and New York </a:t>
            </a:r>
            <a:r>
              <a:rPr lang="en-US" dirty="0" smtClean="0"/>
              <a:t>Times</a:t>
            </a:r>
          </a:p>
          <a:p>
            <a:endParaRPr lang="en-US" sz="2000" b="1" dirty="0"/>
          </a:p>
          <a:p>
            <a:r>
              <a:rPr lang="en-US" sz="2000" dirty="0"/>
              <a:t>After the data was collected we preprocessed the data in the following </a:t>
            </a:r>
            <a:r>
              <a:rPr lang="en-US" sz="2000" dirty="0" smtClean="0"/>
              <a:t>way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cleaned </a:t>
            </a:r>
            <a:r>
              <a:rPr lang="en-US" sz="2000" dirty="0"/>
              <a:t>the data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removed </a:t>
            </a:r>
            <a:r>
              <a:rPr lang="en-US" sz="2000" dirty="0"/>
              <a:t>the trailing white spaces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split </a:t>
            </a:r>
            <a:r>
              <a:rPr lang="en-US" sz="2000" dirty="0"/>
              <a:t>the data into lines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removed </a:t>
            </a:r>
            <a:r>
              <a:rPr lang="en-US" sz="2000" dirty="0"/>
              <a:t>the punctuations and numbers from each line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tokenized </a:t>
            </a:r>
            <a:r>
              <a:rPr lang="en-US" sz="2000" dirty="0"/>
              <a:t>the lines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then </a:t>
            </a:r>
            <a:r>
              <a:rPr lang="en-US" sz="2000" dirty="0"/>
              <a:t>split the links into tokens and stemmed the words-used for 2</a:t>
            </a:r>
            <a:r>
              <a:rPr lang="en-US" sz="2000" baseline="30000" dirty="0"/>
              <a:t>nd</a:t>
            </a:r>
            <a:r>
              <a:rPr lang="en-US" sz="2000" dirty="0"/>
              <a:t> approach.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20505" y="562708"/>
            <a:ext cx="783570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TEXTRANK</a:t>
            </a:r>
          </a:p>
          <a:p>
            <a:endParaRPr lang="en-US" sz="28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The </a:t>
            </a:r>
            <a:r>
              <a:rPr lang="en-US" sz="2000" dirty="0"/>
              <a:t>input file is preprocessed to return a list of </a:t>
            </a:r>
            <a:r>
              <a:rPr lang="en-US" sz="2000" dirty="0" smtClean="0"/>
              <a:t>sentences</a:t>
            </a: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Based </a:t>
            </a:r>
            <a:r>
              <a:rPr lang="en-US" sz="2000" dirty="0"/>
              <a:t>on this list of sentences create a </a:t>
            </a:r>
            <a:r>
              <a:rPr lang="en-US" sz="2000" dirty="0" smtClean="0"/>
              <a:t>graph</a:t>
            </a: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In </a:t>
            </a:r>
            <a:r>
              <a:rPr lang="en-US" sz="2000" dirty="0"/>
              <a:t>the Graph each node is marked with each </a:t>
            </a:r>
            <a:r>
              <a:rPr lang="en-US" sz="2000" dirty="0" smtClean="0"/>
              <a:t>sentence</a:t>
            </a: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The </a:t>
            </a:r>
            <a:r>
              <a:rPr lang="en-US" sz="2000" dirty="0"/>
              <a:t>similarity between each sentences is calculated and is assigned as weights of edges between the </a:t>
            </a:r>
            <a:r>
              <a:rPr lang="en-US" sz="2000" dirty="0" smtClean="0"/>
              <a:t>nodes</a:t>
            </a: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The page rank </a:t>
            </a:r>
            <a:r>
              <a:rPr lang="en-US" sz="2000" dirty="0"/>
              <a:t>is applied to each node to get the rank of each </a:t>
            </a:r>
            <a:r>
              <a:rPr lang="en-US" sz="2000" dirty="0" smtClean="0"/>
              <a:t>node (</a:t>
            </a:r>
            <a:r>
              <a:rPr lang="en-US" sz="2000" dirty="0"/>
              <a:t>sentence</a:t>
            </a:r>
            <a:r>
              <a:rPr lang="en-US" sz="2000" dirty="0" smtClean="0"/>
              <a:t>)</a:t>
            </a: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The </a:t>
            </a:r>
            <a:r>
              <a:rPr lang="en-US" sz="2000" dirty="0"/>
              <a:t>topmost rank sentences is  returned as the summary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86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57" y="450166"/>
            <a:ext cx="8384345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SECOND APPROACH</a:t>
            </a:r>
          </a:p>
          <a:p>
            <a:endParaRPr lang="en-US" sz="2800" dirty="0"/>
          </a:p>
          <a:p>
            <a:r>
              <a:rPr lang="en-US" sz="2000" dirty="0"/>
              <a:t>The first approach used gave the summary based on the topmost ranked </a:t>
            </a:r>
            <a:r>
              <a:rPr lang="en-US" sz="2000" dirty="0" smtClean="0"/>
              <a:t>sentences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We also worked an approach to give the topmost keywords that summarize the article.</a:t>
            </a:r>
          </a:p>
          <a:p>
            <a:endParaRPr lang="en-US" sz="2000" dirty="0"/>
          </a:p>
          <a:p>
            <a:r>
              <a:rPr lang="en-US" sz="2000" dirty="0"/>
              <a:t>The input lines is split into tokens and tokens are assigned as nodes.</a:t>
            </a:r>
          </a:p>
          <a:p>
            <a:endParaRPr lang="en-US" sz="2000" dirty="0"/>
          </a:p>
          <a:p>
            <a:r>
              <a:rPr lang="en-US" sz="2000" dirty="0"/>
              <a:t>Then </a:t>
            </a:r>
            <a:r>
              <a:rPr lang="en-US" sz="2000" dirty="0" err="1"/>
              <a:t>pagerank</a:t>
            </a:r>
            <a:r>
              <a:rPr lang="en-US" sz="2000" dirty="0"/>
              <a:t> is applied to this graph to get the top ranked keywords.</a:t>
            </a:r>
          </a:p>
          <a:p>
            <a:endParaRPr lang="en-US" sz="2000" dirty="0"/>
          </a:p>
          <a:p>
            <a:r>
              <a:rPr lang="en-US" sz="2000" dirty="0"/>
              <a:t>The top ranked keywords are returned as the keyword summary.</a:t>
            </a:r>
          </a:p>
          <a:p>
            <a:endParaRPr lang="en-US" sz="2000" dirty="0"/>
          </a:p>
          <a:p>
            <a:r>
              <a:rPr lang="en-US" sz="2000" dirty="0"/>
              <a:t>Summary can also be extracted as a percentage of the article size.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801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1692" y="422031"/>
            <a:ext cx="839841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LEX RANK</a:t>
            </a:r>
          </a:p>
          <a:p>
            <a:endParaRPr lang="en-US" sz="2800" dirty="0" smtClean="0"/>
          </a:p>
          <a:p>
            <a:r>
              <a:rPr lang="en-US" sz="2000" dirty="0" smtClean="0"/>
              <a:t>Text Rank implements page rank algorithm but it doesn’t take into consideration the how important is a word!</a:t>
            </a:r>
          </a:p>
          <a:p>
            <a:endParaRPr lang="en-US" sz="2000" dirty="0" smtClean="0"/>
          </a:p>
          <a:p>
            <a:r>
              <a:rPr lang="en-US" sz="2000" dirty="0" smtClean="0"/>
              <a:t>Lex rank features: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Ranks the sentences based on words that it contains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Word importance taken into consideration while ranking (</a:t>
            </a:r>
            <a:r>
              <a:rPr lang="en-US" sz="2000" dirty="0" err="1" smtClean="0"/>
              <a:t>tf-idf</a:t>
            </a:r>
            <a:r>
              <a:rPr lang="en-US" sz="2000" dirty="0" smtClean="0"/>
              <a:t> scores)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Lex-Rank algorithm can work for multi-document </a:t>
            </a:r>
            <a:r>
              <a:rPr lang="en-US" sz="2000" dirty="0" err="1" smtClean="0"/>
              <a:t>summarisation</a:t>
            </a:r>
            <a:endParaRPr lang="en-US" sz="2000" dirty="0" smtClean="0"/>
          </a:p>
          <a:p>
            <a:pPr marL="800100" lvl="1" indent="-342900">
              <a:buFont typeface="Arial" charset="0"/>
              <a:buChar char="•"/>
            </a:pPr>
            <a:endParaRPr lang="en-US" sz="2000" dirty="0" smtClean="0"/>
          </a:p>
          <a:p>
            <a:endParaRPr lang="en-US" sz="28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0835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6347" y="477078"/>
            <a:ext cx="7553739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LEX </a:t>
            </a:r>
            <a:r>
              <a:rPr lang="en-US" sz="2800" b="1" dirty="0" smtClean="0"/>
              <a:t>RANK Contd..</a:t>
            </a:r>
            <a:endParaRPr lang="en-US" sz="2800" b="1" dirty="0"/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Preprocessing required: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000" dirty="0"/>
              <a:t>Sentence </a:t>
            </a:r>
            <a:r>
              <a:rPr lang="en-US" sz="2000" dirty="0" smtClean="0"/>
              <a:t>extraction from paragraphs</a:t>
            </a:r>
            <a:endParaRPr lang="en-US" sz="2000" dirty="0"/>
          </a:p>
          <a:p>
            <a:pPr marL="914400" lvl="1" indent="-457200">
              <a:buFont typeface="+mj-lt"/>
              <a:buAutoNum type="alphaLcPeriod"/>
            </a:pPr>
            <a:r>
              <a:rPr lang="en-US" sz="2000" dirty="0"/>
              <a:t>Tokenization of sentences to words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000" dirty="0"/>
              <a:t>Stemming the words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000" dirty="0"/>
              <a:t>Stop </a:t>
            </a:r>
            <a:r>
              <a:rPr lang="en-US" sz="2000" dirty="0" smtClean="0"/>
              <a:t>words elimination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Calculate </a:t>
            </a:r>
            <a:r>
              <a:rPr lang="en-US" sz="2000" dirty="0" err="1"/>
              <a:t>tf-idf</a:t>
            </a:r>
            <a:r>
              <a:rPr lang="en-US" sz="2000" dirty="0"/>
              <a:t> metrics for words in the document corpus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Rank the sentences using the above metrics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Produce summary based on the sentence ranking</a:t>
            </a:r>
          </a:p>
        </p:txBody>
      </p:sp>
    </p:spTree>
    <p:extLst>
      <p:ext uri="{BB962C8B-B14F-4D97-AF65-F5344CB8AC3E}">
        <p14:creationId xmlns:p14="http://schemas.microsoft.com/office/powerpoint/2010/main" val="22549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6347" y="477078"/>
            <a:ext cx="755373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LEX </a:t>
            </a:r>
            <a:r>
              <a:rPr lang="en-US" sz="2800" b="1" dirty="0" smtClean="0"/>
              <a:t>RANK Simplified</a:t>
            </a:r>
            <a:endParaRPr lang="en-US" sz="2800" b="1" dirty="0"/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47" y="877187"/>
            <a:ext cx="7784549" cy="469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61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0166" y="492369"/>
            <a:ext cx="811705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REFERENCE SUMMARIES</a:t>
            </a:r>
          </a:p>
          <a:p>
            <a:endParaRPr lang="en-US" sz="2800" dirty="0"/>
          </a:p>
          <a:p>
            <a:r>
              <a:rPr lang="en-US" sz="2000" dirty="0"/>
              <a:t>Developed the script to get other reference summary for comparison.</a:t>
            </a:r>
          </a:p>
          <a:p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Made </a:t>
            </a:r>
            <a:r>
              <a:rPr lang="en-US" sz="2000" dirty="0"/>
              <a:t>an API call to the python package called SUMY to retrieve summaries based on sentence count.</a:t>
            </a:r>
          </a:p>
          <a:p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Got </a:t>
            </a:r>
            <a:r>
              <a:rPr lang="en-US" sz="2000" dirty="0"/>
              <a:t>the summary of SUMY-</a:t>
            </a:r>
            <a:r>
              <a:rPr lang="en-US" sz="2000" dirty="0" err="1"/>
              <a:t>Textrank</a:t>
            </a:r>
            <a:r>
              <a:rPr lang="en-US" sz="2000" dirty="0"/>
              <a:t> and SUMY-</a:t>
            </a:r>
            <a:r>
              <a:rPr lang="en-US" sz="2000" dirty="0" err="1"/>
              <a:t>LexRank</a:t>
            </a:r>
            <a:r>
              <a:rPr lang="en-US" sz="2000" dirty="0"/>
              <a:t> giving the filename as the input</a:t>
            </a:r>
          </a:p>
          <a:p>
            <a:pPr marL="342900" indent="-342900">
              <a:buFontTx/>
              <a:buChar char="-"/>
            </a:pPr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Specify </a:t>
            </a:r>
            <a:r>
              <a:rPr lang="en-US" sz="2000" dirty="0"/>
              <a:t>the sentence count</a:t>
            </a:r>
          </a:p>
          <a:p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These </a:t>
            </a:r>
            <a:r>
              <a:rPr lang="en-US" sz="2000" dirty="0"/>
              <a:t>summaries are considered as the reference summary to compare.</a:t>
            </a:r>
          </a:p>
        </p:txBody>
      </p:sp>
    </p:spTree>
    <p:extLst>
      <p:ext uri="{BB962C8B-B14F-4D97-AF65-F5344CB8AC3E}">
        <p14:creationId xmlns:p14="http://schemas.microsoft.com/office/powerpoint/2010/main" val="477961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8">
      <a:dk1>
        <a:srgbClr val="990000"/>
      </a:dk1>
      <a:lt1>
        <a:srgbClr val="FFCC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Custom 23">
      <a:dk1>
        <a:srgbClr val="99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Viterbi_R1</Template>
  <TotalTime>491</TotalTime>
  <Words>495</Words>
  <Application>Microsoft Macintosh PowerPoint</Application>
  <PresentationFormat>On-screen Show (4:3)</PresentationFormat>
  <Paragraphs>95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Times</vt:lpstr>
      <vt:lpstr>Arial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Nanditha Swamy Bangalore Gangadhara</dc:creator>
  <cp:lastModifiedBy>Isha Arora</cp:lastModifiedBy>
  <cp:revision>53</cp:revision>
  <cp:lastPrinted>2012-02-07T18:57:58Z</cp:lastPrinted>
  <dcterms:created xsi:type="dcterms:W3CDTF">2016-11-19T21:58:15Z</dcterms:created>
  <dcterms:modified xsi:type="dcterms:W3CDTF">2016-11-28T02:31:30Z</dcterms:modified>
</cp:coreProperties>
</file>

<file path=docProps/thumbnail.jpeg>
</file>